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8" r:id="rId2"/>
    <p:sldId id="256" r:id="rId3"/>
    <p:sldId id="257" r:id="rId4"/>
    <p:sldId id="259" r:id="rId5"/>
    <p:sldId id="260" r:id="rId6"/>
    <p:sldId id="261" r:id="rId7"/>
    <p:sldId id="268" r:id="rId8"/>
    <p:sldId id="269" r:id="rId9"/>
    <p:sldId id="262" r:id="rId10"/>
    <p:sldId id="267" r:id="rId11"/>
    <p:sldId id="263" r:id="rId12"/>
    <p:sldId id="270" r:id="rId13"/>
    <p:sldId id="264" r:id="rId14"/>
    <p:sldId id="265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E6CF5-CED2-4DA9-9670-DCA4A9E21F38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97EF5-4A9E-451B-92EF-FF744BA6F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EF071-ABFC-4622-902E-D08581670E9F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50B59-F1CF-4D78-82A5-60107C681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 me show you angel </a:t>
            </a:r>
            <a:r>
              <a:rPr lang="en-US" smtClean="0"/>
              <a:t>verses</a:t>
            </a:r>
            <a:r>
              <a:rPr lang="en-US" baseline="0" smtClean="0"/>
              <a:t> owl.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Picked</a:t>
            </a:r>
            <a:r>
              <a:rPr lang="en-US" baseline="0" dirty="0" smtClean="0"/>
              <a:t> text with a higher level of difficulty. It was a popular text w/the local 4 yr universities. Owl was perceived to be the best on-line HW source that goes in depth w/concepts and also has an internal tutor to walk the students through concepts.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you would think with all these similarities W2</a:t>
            </a:r>
            <a:r>
              <a:rPr lang="en-US" baseline="0" dirty="0" smtClean="0"/>
              <a:t> would be as successful as W1.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them these questions? These are questions I have asked myself before I started to teach both modalities. So really what are the differences?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all know</a:t>
            </a:r>
            <a:r>
              <a:rPr lang="en-US" baseline="0" dirty="0" smtClean="0"/>
              <a:t> the traditional </a:t>
            </a:r>
            <a:r>
              <a:rPr lang="en-US" baseline="0" smtClean="0"/>
              <a:t>W1 student.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2057400"/>
          </a:xfrm>
        </p:spPr>
        <p:txBody>
          <a:bodyPr/>
          <a:lstStyle/>
          <a:p>
            <a:r>
              <a:rPr lang="en-US" dirty="0" smtClean="0"/>
              <a:t>General, Organic, and Biochemistry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Blended Approach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362200" y="4114800"/>
            <a:ext cx="6172200" cy="137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Rebecca </a:t>
            </a:r>
            <a:r>
              <a:rPr lang="en-US" dirty="0" err="1" smtClean="0"/>
              <a:t>Moden</a:t>
            </a:r>
            <a:endParaRPr lang="en-US" dirty="0" smtClean="0"/>
          </a:p>
          <a:p>
            <a:r>
              <a:rPr lang="en-US" dirty="0" smtClean="0"/>
              <a:t>Stark State College</a:t>
            </a:r>
          </a:p>
          <a:p>
            <a:r>
              <a:rPr lang="en-US" dirty="0" smtClean="0"/>
              <a:t>North Canton, OH</a:t>
            </a:r>
          </a:p>
          <a:p>
            <a:r>
              <a:rPr lang="en-US" dirty="0" smtClean="0"/>
              <a:t>2YC3 Conference – May 20</a:t>
            </a:r>
            <a:r>
              <a:rPr lang="en-US" baseline="30000" dirty="0" smtClean="0"/>
              <a:t>th</a:t>
            </a:r>
            <a:r>
              <a:rPr lang="en-US" dirty="0" smtClean="0"/>
              <a:t>/21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36576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Differences in W1 &amp; W2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</a:p>
          <a:p>
            <a:pPr lvl="1"/>
            <a:r>
              <a:rPr lang="en-US" dirty="0" smtClean="0"/>
              <a:t>W2 is typically a challenging multiple choice exam on-line. The questions are theory based not definition based. </a:t>
            </a:r>
          </a:p>
          <a:p>
            <a:pPr lvl="1"/>
            <a:r>
              <a:rPr lang="en-US" dirty="0" smtClean="0"/>
              <a:t>Students feel they are tricky but in reality they just don’t understand the concepts and how they are used.</a:t>
            </a:r>
          </a:p>
          <a:p>
            <a:r>
              <a:rPr lang="en-US" dirty="0" smtClean="0"/>
              <a:t>Grades</a:t>
            </a:r>
          </a:p>
          <a:p>
            <a:pPr lvl="1"/>
            <a:r>
              <a:rPr lang="en-US" dirty="0" smtClean="0"/>
              <a:t>W1 demonstrates an up and down learning curve for most students. Where the final exam is what ties all the material together.</a:t>
            </a:r>
          </a:p>
          <a:p>
            <a:pPr lvl="1"/>
            <a:r>
              <a:rPr lang="en-US" dirty="0" smtClean="0"/>
              <a:t>W2 is a consistent level either they understand or they don’t until the final exam when most students then get the material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4724400" y="4876800"/>
            <a:ext cx="2348992" cy="456946"/>
          </a:xfrm>
          <a:custGeom>
            <a:avLst/>
            <a:gdLst>
              <a:gd name="connsiteX0" fmla="*/ 0 w 2354580"/>
              <a:gd name="connsiteY0" fmla="*/ 638556 h 790956"/>
              <a:gd name="connsiteX1" fmla="*/ 210312 w 2354580"/>
              <a:gd name="connsiteY1" fmla="*/ 419100 h 790956"/>
              <a:gd name="connsiteX2" fmla="*/ 521208 w 2354580"/>
              <a:gd name="connsiteY2" fmla="*/ 620268 h 790956"/>
              <a:gd name="connsiteX3" fmla="*/ 813816 w 2354580"/>
              <a:gd name="connsiteY3" fmla="*/ 382524 h 790956"/>
              <a:gd name="connsiteX4" fmla="*/ 1078992 w 2354580"/>
              <a:gd name="connsiteY4" fmla="*/ 601980 h 790956"/>
              <a:gd name="connsiteX5" fmla="*/ 1344168 w 2354580"/>
              <a:gd name="connsiteY5" fmla="*/ 400812 h 790956"/>
              <a:gd name="connsiteX6" fmla="*/ 1664208 w 2354580"/>
              <a:gd name="connsiteY6" fmla="*/ 629412 h 790956"/>
              <a:gd name="connsiteX7" fmla="*/ 1947672 w 2354580"/>
              <a:gd name="connsiteY7" fmla="*/ 7620 h 790956"/>
              <a:gd name="connsiteX8" fmla="*/ 2295144 w 2354580"/>
              <a:gd name="connsiteY8" fmla="*/ 675132 h 790956"/>
              <a:gd name="connsiteX9" fmla="*/ 2304288 w 2354580"/>
              <a:gd name="connsiteY9" fmla="*/ 702564 h 790956"/>
              <a:gd name="connsiteX0" fmla="*/ 0 w 2361692"/>
              <a:gd name="connsiteY0" fmla="*/ 493776 h 622046"/>
              <a:gd name="connsiteX1" fmla="*/ 210312 w 2361692"/>
              <a:gd name="connsiteY1" fmla="*/ 274320 h 622046"/>
              <a:gd name="connsiteX2" fmla="*/ 521208 w 2361692"/>
              <a:gd name="connsiteY2" fmla="*/ 475488 h 622046"/>
              <a:gd name="connsiteX3" fmla="*/ 813816 w 2361692"/>
              <a:gd name="connsiteY3" fmla="*/ 237744 h 622046"/>
              <a:gd name="connsiteX4" fmla="*/ 1078992 w 2361692"/>
              <a:gd name="connsiteY4" fmla="*/ 457200 h 622046"/>
              <a:gd name="connsiteX5" fmla="*/ 1344168 w 2361692"/>
              <a:gd name="connsiteY5" fmla="*/ 256032 h 622046"/>
              <a:gd name="connsiteX6" fmla="*/ 1664208 w 2361692"/>
              <a:gd name="connsiteY6" fmla="*/ 484632 h 622046"/>
              <a:gd name="connsiteX7" fmla="*/ 1905000 w 2361692"/>
              <a:gd name="connsiteY7" fmla="*/ 7620 h 622046"/>
              <a:gd name="connsiteX8" fmla="*/ 2295144 w 2361692"/>
              <a:gd name="connsiteY8" fmla="*/ 530352 h 622046"/>
              <a:gd name="connsiteX9" fmla="*/ 2304288 w 2361692"/>
              <a:gd name="connsiteY9" fmla="*/ 557784 h 622046"/>
              <a:gd name="connsiteX0" fmla="*/ 0 w 2348992"/>
              <a:gd name="connsiteY0" fmla="*/ 417576 h 533146"/>
              <a:gd name="connsiteX1" fmla="*/ 210312 w 2348992"/>
              <a:gd name="connsiteY1" fmla="*/ 198120 h 533146"/>
              <a:gd name="connsiteX2" fmla="*/ 521208 w 2348992"/>
              <a:gd name="connsiteY2" fmla="*/ 399288 h 533146"/>
              <a:gd name="connsiteX3" fmla="*/ 813816 w 2348992"/>
              <a:gd name="connsiteY3" fmla="*/ 161544 h 533146"/>
              <a:gd name="connsiteX4" fmla="*/ 1078992 w 2348992"/>
              <a:gd name="connsiteY4" fmla="*/ 381000 h 533146"/>
              <a:gd name="connsiteX5" fmla="*/ 1344168 w 2348992"/>
              <a:gd name="connsiteY5" fmla="*/ 179832 h 533146"/>
              <a:gd name="connsiteX6" fmla="*/ 1664208 w 2348992"/>
              <a:gd name="connsiteY6" fmla="*/ 408432 h 533146"/>
              <a:gd name="connsiteX7" fmla="*/ 1981200 w 2348992"/>
              <a:gd name="connsiteY7" fmla="*/ 7620 h 533146"/>
              <a:gd name="connsiteX8" fmla="*/ 2295144 w 2348992"/>
              <a:gd name="connsiteY8" fmla="*/ 454152 h 533146"/>
              <a:gd name="connsiteX9" fmla="*/ 2304288 w 2348992"/>
              <a:gd name="connsiteY9" fmla="*/ 481584 h 533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48992" h="533146">
                <a:moveTo>
                  <a:pt x="0" y="417576"/>
                </a:moveTo>
                <a:cubicBezTo>
                  <a:pt x="61722" y="309372"/>
                  <a:pt x="123444" y="201168"/>
                  <a:pt x="210312" y="198120"/>
                </a:cubicBezTo>
                <a:cubicBezTo>
                  <a:pt x="297180" y="195072"/>
                  <a:pt x="420624" y="405384"/>
                  <a:pt x="521208" y="399288"/>
                </a:cubicBezTo>
                <a:cubicBezTo>
                  <a:pt x="621792" y="393192"/>
                  <a:pt x="720852" y="164592"/>
                  <a:pt x="813816" y="161544"/>
                </a:cubicBezTo>
                <a:cubicBezTo>
                  <a:pt x="906780" y="158496"/>
                  <a:pt x="990600" y="377952"/>
                  <a:pt x="1078992" y="381000"/>
                </a:cubicBezTo>
                <a:cubicBezTo>
                  <a:pt x="1167384" y="384048"/>
                  <a:pt x="1246632" y="175260"/>
                  <a:pt x="1344168" y="179832"/>
                </a:cubicBezTo>
                <a:cubicBezTo>
                  <a:pt x="1441704" y="184404"/>
                  <a:pt x="1558036" y="437134"/>
                  <a:pt x="1664208" y="408432"/>
                </a:cubicBezTo>
                <a:cubicBezTo>
                  <a:pt x="1770380" y="379730"/>
                  <a:pt x="1876044" y="0"/>
                  <a:pt x="1981200" y="7620"/>
                </a:cubicBezTo>
                <a:cubicBezTo>
                  <a:pt x="2086356" y="15240"/>
                  <a:pt x="2241296" y="375158"/>
                  <a:pt x="2295144" y="454152"/>
                </a:cubicBezTo>
                <a:cubicBezTo>
                  <a:pt x="2348992" y="533146"/>
                  <a:pt x="2329434" y="525780"/>
                  <a:pt x="2304288" y="48158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4343400" y="6019800"/>
            <a:ext cx="2724404" cy="441198"/>
          </a:xfrm>
          <a:custGeom>
            <a:avLst/>
            <a:gdLst>
              <a:gd name="connsiteX0" fmla="*/ 0 w 2724912"/>
              <a:gd name="connsiteY0" fmla="*/ 425196 h 516636"/>
              <a:gd name="connsiteX1" fmla="*/ 1947672 w 2724912"/>
              <a:gd name="connsiteY1" fmla="*/ 416052 h 516636"/>
              <a:gd name="connsiteX2" fmla="*/ 2359152 w 2724912"/>
              <a:gd name="connsiteY2" fmla="*/ 4572 h 516636"/>
              <a:gd name="connsiteX3" fmla="*/ 2670048 w 2724912"/>
              <a:gd name="connsiteY3" fmla="*/ 443484 h 516636"/>
              <a:gd name="connsiteX4" fmla="*/ 2688336 w 2724912"/>
              <a:gd name="connsiteY4" fmla="*/ 443484 h 516636"/>
              <a:gd name="connsiteX0" fmla="*/ 0 w 2724912"/>
              <a:gd name="connsiteY0" fmla="*/ 431038 h 522478"/>
              <a:gd name="connsiteX1" fmla="*/ 1981200 w 2724912"/>
              <a:gd name="connsiteY1" fmla="*/ 386842 h 522478"/>
              <a:gd name="connsiteX2" fmla="*/ 2359152 w 2724912"/>
              <a:gd name="connsiteY2" fmla="*/ 10414 h 522478"/>
              <a:gd name="connsiteX3" fmla="*/ 2670048 w 2724912"/>
              <a:gd name="connsiteY3" fmla="*/ 449326 h 522478"/>
              <a:gd name="connsiteX4" fmla="*/ 2688336 w 2724912"/>
              <a:gd name="connsiteY4" fmla="*/ 449326 h 522478"/>
              <a:gd name="connsiteX0" fmla="*/ 0 w 2724404"/>
              <a:gd name="connsiteY0" fmla="*/ 435610 h 527812"/>
              <a:gd name="connsiteX1" fmla="*/ 1981200 w 2724404"/>
              <a:gd name="connsiteY1" fmla="*/ 391414 h 527812"/>
              <a:gd name="connsiteX2" fmla="*/ 2362200 w 2724404"/>
              <a:gd name="connsiteY2" fmla="*/ 10414 h 527812"/>
              <a:gd name="connsiteX3" fmla="*/ 2670048 w 2724404"/>
              <a:gd name="connsiteY3" fmla="*/ 453898 h 527812"/>
              <a:gd name="connsiteX4" fmla="*/ 2688336 w 2724404"/>
              <a:gd name="connsiteY4" fmla="*/ 453898 h 527812"/>
              <a:gd name="connsiteX0" fmla="*/ 0 w 2724404"/>
              <a:gd name="connsiteY0" fmla="*/ 448310 h 540512"/>
              <a:gd name="connsiteX1" fmla="*/ 1981200 w 2724404"/>
              <a:gd name="connsiteY1" fmla="*/ 404114 h 540512"/>
              <a:gd name="connsiteX2" fmla="*/ 2057400 w 2724404"/>
              <a:gd name="connsiteY2" fmla="*/ 327914 h 540512"/>
              <a:gd name="connsiteX3" fmla="*/ 2362200 w 2724404"/>
              <a:gd name="connsiteY3" fmla="*/ 23114 h 540512"/>
              <a:gd name="connsiteX4" fmla="*/ 2670048 w 2724404"/>
              <a:gd name="connsiteY4" fmla="*/ 466598 h 540512"/>
              <a:gd name="connsiteX5" fmla="*/ 2688336 w 2724404"/>
              <a:gd name="connsiteY5" fmla="*/ 466598 h 540512"/>
              <a:gd name="connsiteX0" fmla="*/ 0 w 2724404"/>
              <a:gd name="connsiteY0" fmla="*/ 435610 h 527812"/>
              <a:gd name="connsiteX1" fmla="*/ 1981200 w 2724404"/>
              <a:gd name="connsiteY1" fmla="*/ 391414 h 527812"/>
              <a:gd name="connsiteX2" fmla="*/ 1981200 w 2724404"/>
              <a:gd name="connsiteY2" fmla="*/ 391414 h 527812"/>
              <a:gd name="connsiteX3" fmla="*/ 2362200 w 2724404"/>
              <a:gd name="connsiteY3" fmla="*/ 10414 h 527812"/>
              <a:gd name="connsiteX4" fmla="*/ 2670048 w 2724404"/>
              <a:gd name="connsiteY4" fmla="*/ 453898 h 527812"/>
              <a:gd name="connsiteX5" fmla="*/ 2688336 w 2724404"/>
              <a:gd name="connsiteY5" fmla="*/ 453898 h 527812"/>
              <a:gd name="connsiteX0" fmla="*/ 0 w 2724404"/>
              <a:gd name="connsiteY0" fmla="*/ 435610 h 527812"/>
              <a:gd name="connsiteX1" fmla="*/ 1066800 w 2724404"/>
              <a:gd name="connsiteY1" fmla="*/ 391414 h 527812"/>
              <a:gd name="connsiteX2" fmla="*/ 1981200 w 2724404"/>
              <a:gd name="connsiteY2" fmla="*/ 391414 h 527812"/>
              <a:gd name="connsiteX3" fmla="*/ 1981200 w 2724404"/>
              <a:gd name="connsiteY3" fmla="*/ 391414 h 527812"/>
              <a:gd name="connsiteX4" fmla="*/ 2362200 w 2724404"/>
              <a:gd name="connsiteY4" fmla="*/ 10414 h 527812"/>
              <a:gd name="connsiteX5" fmla="*/ 2670048 w 2724404"/>
              <a:gd name="connsiteY5" fmla="*/ 453898 h 527812"/>
              <a:gd name="connsiteX6" fmla="*/ 2688336 w 2724404"/>
              <a:gd name="connsiteY6" fmla="*/ 453898 h 527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24404" h="527812">
                <a:moveTo>
                  <a:pt x="0" y="435610"/>
                </a:moveTo>
                <a:cubicBezTo>
                  <a:pt x="178308" y="437896"/>
                  <a:pt x="736600" y="398780"/>
                  <a:pt x="1066800" y="391414"/>
                </a:cubicBezTo>
                <a:cubicBezTo>
                  <a:pt x="1397000" y="384048"/>
                  <a:pt x="1829308" y="401066"/>
                  <a:pt x="1981200" y="391414"/>
                </a:cubicBezTo>
                <a:lnTo>
                  <a:pt x="1981200" y="391414"/>
                </a:lnTo>
                <a:cubicBezTo>
                  <a:pt x="2044700" y="327914"/>
                  <a:pt x="2247392" y="0"/>
                  <a:pt x="2362200" y="10414"/>
                </a:cubicBezTo>
                <a:cubicBezTo>
                  <a:pt x="2477008" y="20828"/>
                  <a:pt x="2615692" y="379984"/>
                  <a:pt x="2670048" y="453898"/>
                </a:cubicBezTo>
                <a:cubicBezTo>
                  <a:pt x="2724404" y="527812"/>
                  <a:pt x="2706624" y="490474"/>
                  <a:pt x="2688336" y="45389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Difficulties / Solutions in W2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Getting the right students in the class</a:t>
            </a:r>
          </a:p>
          <a:p>
            <a:pPr lvl="1"/>
            <a:r>
              <a:rPr lang="en-US" dirty="0" smtClean="0"/>
              <a:t>Pretesting to determine if on-line class is appropriate</a:t>
            </a:r>
          </a:p>
          <a:p>
            <a:pPr lvl="1"/>
            <a:r>
              <a:rPr lang="en-US" dirty="0" smtClean="0"/>
              <a:t>Make sure students know that on-line is harder than face to face and more time needs to be spent daily</a:t>
            </a:r>
          </a:p>
          <a:p>
            <a:r>
              <a:rPr lang="en-US" dirty="0" smtClean="0"/>
              <a:t>Getting the right instructors </a:t>
            </a:r>
          </a:p>
          <a:p>
            <a:pPr lvl="1"/>
            <a:r>
              <a:rPr lang="en-US" dirty="0" smtClean="0"/>
              <a:t>Individuals that are willing to spend the time to really involve the students and push them toward success.</a:t>
            </a:r>
          </a:p>
          <a:p>
            <a:pPr lvl="1"/>
            <a:r>
              <a:rPr lang="en-US" dirty="0" smtClean="0"/>
              <a:t>What is typically 3 hours during the week (W1) translates to about one hour each day checking 1-2 times per day. </a:t>
            </a:r>
          </a:p>
          <a:p>
            <a:r>
              <a:rPr lang="en-US" dirty="0" smtClean="0"/>
              <a:t>Making sure the students understand how to use the on-line sources (Angel) for the class</a:t>
            </a:r>
          </a:p>
          <a:p>
            <a:pPr lvl="1"/>
            <a:r>
              <a:rPr lang="en-US" dirty="0" smtClean="0"/>
              <a:t>Use a tutorial that all students must complete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Difficulties / Solutions in W2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5438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Keep students busy in the course.</a:t>
            </a:r>
          </a:p>
          <a:p>
            <a:pPr lvl="1"/>
            <a:r>
              <a:rPr lang="en-US" dirty="0" smtClean="0"/>
              <a:t>Set up dates/assignments that are every couple of days</a:t>
            </a:r>
          </a:p>
          <a:p>
            <a:r>
              <a:rPr lang="en-US" dirty="0" smtClean="0"/>
              <a:t>Student interaction with other students or instructor</a:t>
            </a:r>
          </a:p>
          <a:p>
            <a:pPr lvl="1"/>
            <a:r>
              <a:rPr lang="en-US" dirty="0" smtClean="0"/>
              <a:t>Create projects that require partners or corroboration</a:t>
            </a:r>
          </a:p>
          <a:p>
            <a:pPr lvl="1"/>
            <a:r>
              <a:rPr lang="en-US" dirty="0" smtClean="0"/>
              <a:t>Create assignments that requires help from an outside source:</a:t>
            </a:r>
          </a:p>
          <a:p>
            <a:pPr lvl="2"/>
            <a:r>
              <a:rPr lang="en-US" dirty="0" smtClean="0"/>
              <a:t>Science Learning Center </a:t>
            </a:r>
          </a:p>
          <a:p>
            <a:pPr lvl="2"/>
            <a:r>
              <a:rPr lang="en-US" dirty="0" smtClean="0"/>
              <a:t>Writing center</a:t>
            </a:r>
          </a:p>
          <a:p>
            <a:pPr lvl="2"/>
            <a:r>
              <a:rPr lang="en-US" dirty="0" smtClean="0"/>
              <a:t>Local library 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So how do we proceed to insure that our students are really learning the material, retaining the information and setting themselves up for success?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Improvements for W2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are going to incorporate the following new idea’s into our W2 sections</a:t>
            </a:r>
          </a:p>
          <a:p>
            <a:pPr lvl="1"/>
            <a:r>
              <a:rPr lang="en-US" dirty="0" smtClean="0"/>
              <a:t>A question of the week that will open on a Monday and close on a Sunday that will require active knowledge of the material. These questions will be in the form of a drop box and will be graded as points toward the exams. </a:t>
            </a:r>
          </a:p>
          <a:p>
            <a:pPr lvl="1"/>
            <a:r>
              <a:rPr lang="en-US" dirty="0" smtClean="0"/>
              <a:t>Create worksheets to be used in a POGIL style. They would be created and assigned 2 days prior to lab each week. The students would have time to start to fill them out but then would be allotted 10-15 minutes at the beginning of each lab to work with other students in groups.</a:t>
            </a:r>
          </a:p>
          <a:p>
            <a:pPr lvl="1"/>
            <a:r>
              <a:rPr lang="en-US" dirty="0" smtClean="0"/>
              <a:t>Combine course material into weeks instead of chapters. This guides the students and does not overwhelm them with too many icons.</a:t>
            </a:r>
          </a:p>
          <a:p>
            <a:r>
              <a:rPr lang="en-US" dirty="0" smtClean="0"/>
              <a:t>Any other suggestions?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Future for a Blended Approach in Chemistry?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72400" cy="4873752"/>
          </a:xfrm>
        </p:spPr>
        <p:txBody>
          <a:bodyPr/>
          <a:lstStyle/>
          <a:p>
            <a:r>
              <a:rPr lang="en-US" b="1" dirty="0" smtClean="0"/>
              <a:t>Yes</a:t>
            </a:r>
            <a:r>
              <a:rPr lang="en-US" dirty="0" smtClean="0"/>
              <a:t> given the correct circumstances the following is possible:</a:t>
            </a:r>
          </a:p>
          <a:p>
            <a:pPr lvl="1"/>
            <a:r>
              <a:rPr lang="en-US" dirty="0" smtClean="0"/>
              <a:t>Students feel comfortable with the web portion</a:t>
            </a:r>
          </a:p>
          <a:p>
            <a:pPr lvl="1"/>
            <a:r>
              <a:rPr lang="en-US" dirty="0" smtClean="0"/>
              <a:t>They fully understand topics/material</a:t>
            </a:r>
          </a:p>
          <a:p>
            <a:pPr lvl="1"/>
            <a:r>
              <a:rPr lang="en-US" dirty="0" smtClean="0"/>
              <a:t>They communicate effectively with the on-line instructor and other students</a:t>
            </a:r>
          </a:p>
          <a:p>
            <a:pPr lvl="1"/>
            <a:r>
              <a:rPr lang="en-US" dirty="0" smtClean="0"/>
              <a:t>They obtain a learning curve that is the same as W1</a:t>
            </a:r>
          </a:p>
          <a:p>
            <a:pPr lvl="1"/>
            <a:r>
              <a:rPr lang="en-US" dirty="0" smtClean="0"/>
              <a:t>They succeed in the course by obtaining working knowledge of the material. </a:t>
            </a:r>
          </a:p>
          <a:p>
            <a:pPr lvl="1"/>
            <a:r>
              <a:rPr lang="en-US" dirty="0" smtClean="0"/>
              <a:t>Grades should be constant with a W1 section.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Critical Success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Early communication </a:t>
            </a:r>
          </a:p>
          <a:p>
            <a:pPr lvl="1"/>
            <a:r>
              <a:rPr lang="en-US" dirty="0" smtClean="0"/>
              <a:t>E-mail sent to students 2 weeks prior to the semester</a:t>
            </a:r>
          </a:p>
          <a:p>
            <a:r>
              <a:rPr lang="en-US" dirty="0" smtClean="0"/>
              <a:t>Student evaluation for </a:t>
            </a:r>
            <a:r>
              <a:rPr lang="en-US" dirty="0" smtClean="0"/>
              <a:t>web based </a:t>
            </a:r>
            <a:r>
              <a:rPr lang="en-US" dirty="0" smtClean="0"/>
              <a:t>course</a:t>
            </a:r>
          </a:p>
          <a:p>
            <a:r>
              <a:rPr lang="en-US" dirty="0" smtClean="0"/>
              <a:t>Early start to </a:t>
            </a:r>
            <a:r>
              <a:rPr lang="en-US" dirty="0" smtClean="0"/>
              <a:t>web based programs: Angel and Owl</a:t>
            </a:r>
          </a:p>
          <a:p>
            <a:pPr lvl="1"/>
            <a:r>
              <a:rPr lang="en-US" dirty="0" smtClean="0"/>
              <a:t>Students can spend time navigating through the new programs</a:t>
            </a:r>
          </a:p>
          <a:p>
            <a:r>
              <a:rPr lang="en-US" dirty="0" smtClean="0"/>
              <a:t>Diligent set up of dates and assignments</a:t>
            </a:r>
          </a:p>
          <a:p>
            <a:r>
              <a:rPr lang="en-US" dirty="0" smtClean="0"/>
              <a:t>Set up course in weeks not assignments</a:t>
            </a:r>
            <a:endParaRPr lang="en-US" dirty="0" smtClean="0"/>
          </a:p>
          <a:p>
            <a:r>
              <a:rPr lang="en-US" dirty="0" smtClean="0"/>
              <a:t>Constant communication</a:t>
            </a:r>
          </a:p>
          <a:p>
            <a:pPr lvl="1"/>
            <a:r>
              <a:rPr lang="en-US" dirty="0" smtClean="0"/>
              <a:t>Announcements one per week</a:t>
            </a:r>
          </a:p>
          <a:p>
            <a:pPr lvl="1"/>
            <a:r>
              <a:rPr lang="en-US" dirty="0" smtClean="0"/>
              <a:t>Open discussion forums</a:t>
            </a:r>
          </a:p>
          <a:p>
            <a:r>
              <a:rPr lang="en-US" dirty="0" smtClean="0"/>
              <a:t>Extra materials and help available</a:t>
            </a:r>
          </a:p>
          <a:p>
            <a:r>
              <a:rPr lang="en-US" dirty="0" smtClean="0"/>
              <a:t>Extra time spent in lab from set up to instruction 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Course Materials</a:t>
            </a:r>
          </a:p>
          <a:p>
            <a:r>
              <a:rPr lang="en-US" dirty="0" smtClean="0"/>
              <a:t>GOB I and GOB II at Stark State</a:t>
            </a:r>
          </a:p>
          <a:p>
            <a:endParaRPr lang="en-US" dirty="0" smtClean="0"/>
          </a:p>
          <a:p>
            <a:r>
              <a:rPr lang="en-US" dirty="0" smtClean="0"/>
              <a:t>W1(F2F) verses W2(Blended)</a:t>
            </a:r>
          </a:p>
          <a:p>
            <a:r>
              <a:rPr lang="en-US" dirty="0" smtClean="0"/>
              <a:t>Similarities</a:t>
            </a:r>
          </a:p>
          <a:p>
            <a:r>
              <a:rPr lang="en-US" dirty="0" smtClean="0"/>
              <a:t>Differences</a:t>
            </a:r>
          </a:p>
          <a:p>
            <a:r>
              <a:rPr lang="en-US" dirty="0" smtClean="0"/>
              <a:t>Difficulties</a:t>
            </a:r>
          </a:p>
          <a:p>
            <a:r>
              <a:rPr lang="en-US" dirty="0" smtClean="0"/>
              <a:t>Improvements</a:t>
            </a:r>
          </a:p>
          <a:p>
            <a:r>
              <a:rPr lang="en-US" dirty="0" smtClean="0"/>
              <a:t>Future Chemistry Courses?</a:t>
            </a:r>
          </a:p>
          <a:p>
            <a:r>
              <a:rPr lang="en-US" dirty="0" smtClean="0"/>
              <a:t>Critical Success List for a Blended approach </a:t>
            </a:r>
          </a:p>
          <a:p>
            <a:endParaRPr lang="en-US" dirty="0" smtClean="0"/>
          </a:p>
          <a:p>
            <a:r>
              <a:rPr lang="en-US" dirty="0" smtClean="0"/>
              <a:t>Open Forum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Course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Text Book: </a:t>
            </a:r>
            <a:r>
              <a:rPr lang="en-US" u="sng" dirty="0" smtClean="0"/>
              <a:t>Introduction to General, Organic, and Biochemistry</a:t>
            </a:r>
            <a:r>
              <a:rPr lang="en-US" dirty="0" smtClean="0"/>
              <a:t>, 9</a:t>
            </a:r>
            <a:r>
              <a:rPr lang="en-US" baseline="30000" dirty="0" smtClean="0"/>
              <a:t>th</a:t>
            </a:r>
            <a:r>
              <a:rPr lang="en-US" dirty="0" smtClean="0"/>
              <a:t> Edition, 2010, </a:t>
            </a:r>
            <a:r>
              <a:rPr lang="en-US" i="1" dirty="0" smtClean="0"/>
              <a:t>Bettelheim, Brown, Campbell and Farrell</a:t>
            </a:r>
            <a:r>
              <a:rPr lang="en-US" dirty="0" smtClean="0"/>
              <a:t> (including OWL access)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Lab Book: </a:t>
            </a:r>
            <a:r>
              <a:rPr lang="en-US" u="sng" dirty="0" smtClean="0"/>
              <a:t>CHM 121 &amp; CHM122 Stark State Custom Edition</a:t>
            </a:r>
            <a:r>
              <a:rPr lang="en-US" dirty="0" smtClean="0"/>
              <a:t>, 1</a:t>
            </a:r>
            <a:r>
              <a:rPr lang="en-US" baseline="30000" dirty="0" smtClean="0"/>
              <a:t>st</a:t>
            </a:r>
            <a:r>
              <a:rPr lang="en-US" dirty="0" smtClean="0"/>
              <a:t> edition, 2007, </a:t>
            </a:r>
            <a:r>
              <a:rPr lang="en-US" i="1" dirty="0" err="1" smtClean="0"/>
              <a:t>Seager</a:t>
            </a:r>
            <a:r>
              <a:rPr lang="en-US" i="1" dirty="0" smtClean="0"/>
              <a:t> &amp; </a:t>
            </a:r>
            <a:r>
              <a:rPr lang="en-US" i="1" dirty="0" err="1" smtClean="0"/>
              <a:t>Slabaugh</a:t>
            </a:r>
            <a:endParaRPr lang="en-US" i="1" dirty="0" smtClean="0"/>
          </a:p>
          <a:p>
            <a:pPr>
              <a:buNone/>
            </a:pPr>
            <a:endParaRPr lang="en-US" i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GOB I and GOB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GOB I (1</a:t>
            </a:r>
            <a:r>
              <a:rPr lang="en-US" baseline="30000" dirty="0" smtClean="0"/>
              <a:t>st</a:t>
            </a:r>
            <a:r>
              <a:rPr lang="en-US" dirty="0" smtClean="0"/>
              <a:t> semester)</a:t>
            </a:r>
          </a:p>
          <a:p>
            <a:pPr lvl="1"/>
            <a:r>
              <a:rPr lang="en-US" dirty="0" smtClean="0"/>
              <a:t>Covers chapters 1-10.  Allowing for a slower delivery of general chemistry topics with a small overview of organic chemistry functional groups.</a:t>
            </a:r>
          </a:p>
          <a:p>
            <a:endParaRPr lang="en-US" dirty="0" smtClean="0"/>
          </a:p>
          <a:p>
            <a:r>
              <a:rPr lang="en-US" dirty="0" smtClean="0"/>
              <a:t>GOB II (2</a:t>
            </a:r>
            <a:r>
              <a:rPr lang="en-US" baseline="30000" dirty="0" smtClean="0"/>
              <a:t>nd</a:t>
            </a:r>
            <a:r>
              <a:rPr lang="en-US" dirty="0" smtClean="0"/>
              <a:t> semester)</a:t>
            </a:r>
          </a:p>
          <a:p>
            <a:pPr lvl="1"/>
            <a:r>
              <a:rPr lang="en-US" dirty="0" smtClean="0"/>
              <a:t>Covers chapters 10-29. Making the first part of the semester Organic topics followed by Biochemistry topics.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W1(F2F) verses W2(Blended)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GOB I and GOB II are offered in both modalities.</a:t>
            </a:r>
          </a:p>
          <a:p>
            <a:endParaRPr lang="en-US" dirty="0" smtClean="0"/>
          </a:p>
          <a:p>
            <a:r>
              <a:rPr lang="en-US" dirty="0" smtClean="0"/>
              <a:t>W1 – a traditional face to face (F2F) course that is taught in the classroom and in the laboratory.</a:t>
            </a:r>
          </a:p>
          <a:p>
            <a:pPr lvl="1"/>
            <a:r>
              <a:rPr lang="en-US" dirty="0" smtClean="0"/>
              <a:t>Stark State has 3 hours per week devoted to lecture and 2 hours per week devoted to laboratory experiments.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W2 – a blended approach that is a web based course taught on-line and in the laboratory.  </a:t>
            </a:r>
          </a:p>
          <a:p>
            <a:pPr lvl="1"/>
            <a:r>
              <a:rPr lang="en-US" dirty="0" smtClean="0"/>
              <a:t>Stark State only schedules time for the 2 hours per week devoted to laboratory experiments.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Similarities in F2F &amp; Blended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486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Same materials </a:t>
            </a:r>
          </a:p>
          <a:p>
            <a:pPr lvl="1"/>
            <a:r>
              <a:rPr lang="en-US" dirty="0" smtClean="0"/>
              <a:t>Same text book, lab book and OWL access code</a:t>
            </a:r>
          </a:p>
          <a:p>
            <a:pPr lvl="1"/>
            <a:r>
              <a:rPr lang="en-US" dirty="0" smtClean="0"/>
              <a:t>Students could switch modalities </a:t>
            </a:r>
          </a:p>
          <a:p>
            <a:r>
              <a:rPr lang="en-US" dirty="0" smtClean="0"/>
              <a:t>Same time frame</a:t>
            </a:r>
          </a:p>
          <a:p>
            <a:pPr lvl="1"/>
            <a:r>
              <a:rPr lang="en-US" dirty="0" smtClean="0"/>
              <a:t>16 weeks for spring and fall, 8 weeks in the summer</a:t>
            </a:r>
          </a:p>
          <a:p>
            <a:r>
              <a:rPr lang="en-US" dirty="0" smtClean="0"/>
              <a:t>Same lecture topics</a:t>
            </a:r>
          </a:p>
          <a:p>
            <a:pPr lvl="1"/>
            <a:r>
              <a:rPr lang="en-US" dirty="0" smtClean="0"/>
              <a:t>Lecture notes from text </a:t>
            </a:r>
          </a:p>
          <a:p>
            <a:pPr lvl="1"/>
            <a:r>
              <a:rPr lang="en-US" dirty="0" smtClean="0"/>
              <a:t>All sections/instructors must cover the designated concepts </a:t>
            </a:r>
          </a:p>
          <a:p>
            <a:r>
              <a:rPr lang="en-US" dirty="0" smtClean="0"/>
              <a:t>Same laboratory experience</a:t>
            </a:r>
          </a:p>
          <a:p>
            <a:pPr lvl="1"/>
            <a:r>
              <a:rPr lang="en-US" dirty="0" smtClean="0"/>
              <a:t>Lab experiments, 2 lab practical's, </a:t>
            </a:r>
            <a:r>
              <a:rPr lang="en-US" dirty="0" err="1" smtClean="0"/>
              <a:t>prelab</a:t>
            </a:r>
            <a:r>
              <a:rPr lang="en-US" dirty="0" smtClean="0"/>
              <a:t> materials, lab reports, projects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Similarities in F2F &amp; Blended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48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Same amount of exams</a:t>
            </a:r>
          </a:p>
          <a:p>
            <a:pPr lvl="1"/>
            <a:r>
              <a:rPr lang="en-US" dirty="0" smtClean="0"/>
              <a:t>GOB I - 5 exams and a final exam</a:t>
            </a:r>
          </a:p>
          <a:p>
            <a:pPr lvl="1"/>
            <a:r>
              <a:rPr lang="en-US" dirty="0" smtClean="0"/>
              <a:t>GOB II - 4 exams and a final exam</a:t>
            </a:r>
          </a:p>
          <a:p>
            <a:r>
              <a:rPr lang="en-US" dirty="0" smtClean="0"/>
              <a:t>Exams contain the same content</a:t>
            </a:r>
          </a:p>
          <a:p>
            <a:pPr lvl="1"/>
            <a:r>
              <a:rPr lang="en-US" dirty="0" smtClean="0"/>
              <a:t>Same amount of chapters are represented on each exam with a comprehensive final exam</a:t>
            </a:r>
          </a:p>
          <a:p>
            <a:pPr lvl="1"/>
            <a:r>
              <a:rPr lang="en-US" dirty="0" smtClean="0"/>
              <a:t>GOB I - ~2 chapters, GOB II- ~4/5 chapters per exam</a:t>
            </a:r>
          </a:p>
          <a:p>
            <a:r>
              <a:rPr lang="en-US" dirty="0" smtClean="0"/>
              <a:t>Same projects</a:t>
            </a:r>
          </a:p>
          <a:p>
            <a:pPr lvl="1"/>
            <a:r>
              <a:rPr lang="en-US" dirty="0" smtClean="0"/>
              <a:t>GOB II – genetics project</a:t>
            </a:r>
          </a:p>
          <a:p>
            <a:r>
              <a:rPr lang="en-US" dirty="0" smtClean="0"/>
              <a:t>Same homework problems in OWL</a:t>
            </a:r>
          </a:p>
          <a:p>
            <a:pPr lvl="1"/>
            <a:r>
              <a:rPr lang="en-US" dirty="0" smtClean="0"/>
              <a:t>GOB I – 10 problems for each chapter</a:t>
            </a:r>
          </a:p>
          <a:p>
            <a:pPr lvl="1"/>
            <a:r>
              <a:rPr lang="en-US" dirty="0" smtClean="0"/>
              <a:t>GOB II – 5 problems for each chapter</a:t>
            </a:r>
          </a:p>
          <a:p>
            <a:r>
              <a:rPr lang="en-US" dirty="0" smtClean="0"/>
              <a:t>Same grading scale</a:t>
            </a:r>
          </a:p>
          <a:p>
            <a:pPr lvl="1"/>
            <a:r>
              <a:rPr lang="en-US" dirty="0" smtClean="0"/>
              <a:t>1000 points total = 30%lab, 40%exams/projects, 10%homework, 20% final exam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 Why F2F verses Blended?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 why doesn’t every instructor want to teach W2 courses?</a:t>
            </a:r>
          </a:p>
          <a:p>
            <a:pPr lvl="1"/>
            <a:r>
              <a:rPr lang="en-US" dirty="0" smtClean="0"/>
              <a:t>It could free up some time, it should be easier than W1 because you wouldn’t need to prepare lectures and attend set lecture times.</a:t>
            </a:r>
          </a:p>
          <a:p>
            <a:r>
              <a:rPr lang="en-US" dirty="0" smtClean="0"/>
              <a:t>Why don’t all students prefer to take their courses on the web?</a:t>
            </a:r>
          </a:p>
          <a:p>
            <a:pPr lvl="1"/>
            <a:r>
              <a:rPr lang="en-US" dirty="0" smtClean="0"/>
              <a:t>Again time… and the student can work on the material when they have time around their busy schedules.</a:t>
            </a:r>
          </a:p>
          <a:p>
            <a:pPr lvl="1"/>
            <a:r>
              <a:rPr lang="en-US" dirty="0" smtClean="0"/>
              <a:t>Slow down on material they understand and go faster on material they don’t.</a:t>
            </a:r>
          </a:p>
          <a:p>
            <a:r>
              <a:rPr lang="en-US" dirty="0" smtClean="0"/>
              <a:t>So what about student success?</a:t>
            </a:r>
          </a:p>
          <a:p>
            <a:pPr lvl="1"/>
            <a:r>
              <a:rPr lang="en-US" dirty="0" smtClean="0"/>
              <a:t>Staying in the course</a:t>
            </a:r>
          </a:p>
          <a:p>
            <a:pPr lvl="1"/>
            <a:r>
              <a:rPr lang="en-US" dirty="0" smtClean="0"/>
              <a:t>Passing the course</a:t>
            </a:r>
          </a:p>
          <a:p>
            <a:pPr lvl="1"/>
            <a:r>
              <a:rPr lang="en-US" dirty="0" smtClean="0"/>
              <a:t>Learning the material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Differences in W1 &amp; W2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Students signed up for W1 verses W2</a:t>
            </a:r>
          </a:p>
          <a:p>
            <a:pPr lvl="1"/>
            <a:r>
              <a:rPr lang="en-US" dirty="0" smtClean="0"/>
              <a:t>W2  are extremely busy with other obligations so they take it to alleviate their schedules.</a:t>
            </a:r>
          </a:p>
          <a:p>
            <a:pPr lvl="1"/>
            <a:r>
              <a:rPr lang="en-US" dirty="0" smtClean="0"/>
              <a:t>Some students don’t want to drive to campus.</a:t>
            </a:r>
          </a:p>
          <a:p>
            <a:pPr lvl="1"/>
            <a:r>
              <a:rPr lang="en-US" dirty="0" smtClean="0"/>
              <a:t>Some W2 students feel they can move through the material at their own pace.</a:t>
            </a:r>
          </a:p>
          <a:p>
            <a:r>
              <a:rPr lang="en-US" dirty="0" smtClean="0"/>
              <a:t>Repetition</a:t>
            </a:r>
          </a:p>
          <a:p>
            <a:pPr lvl="1"/>
            <a:r>
              <a:rPr lang="en-US" dirty="0" smtClean="0"/>
              <a:t>W1 the instructor can emphasize the important concepts multiple times.</a:t>
            </a:r>
          </a:p>
          <a:p>
            <a:r>
              <a:rPr lang="en-US" dirty="0" smtClean="0"/>
              <a:t>Student / Instructor involvement</a:t>
            </a:r>
          </a:p>
          <a:p>
            <a:pPr lvl="1"/>
            <a:r>
              <a:rPr lang="en-US" dirty="0" smtClean="0"/>
              <a:t>W1 students get face time with the instructor</a:t>
            </a:r>
          </a:p>
          <a:p>
            <a:pPr lvl="1"/>
            <a:r>
              <a:rPr lang="en-US" dirty="0" smtClean="0"/>
              <a:t>W2 students need to address issues/concepts over e-mail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2588</TotalTime>
  <Words>1316</Words>
  <Application>Microsoft Office PowerPoint</Application>
  <PresentationFormat>On-screen Show (4:3)</PresentationFormat>
  <Paragraphs>157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General, Organic, and Biochemistry   A Blended Approach</vt:lpstr>
      <vt:lpstr> Overview</vt:lpstr>
      <vt:lpstr>Course Materials</vt:lpstr>
      <vt:lpstr>GOB I and GOB II</vt:lpstr>
      <vt:lpstr>W1(F2F) verses W2(Blended)</vt:lpstr>
      <vt:lpstr>Similarities in F2F &amp; Blended</vt:lpstr>
      <vt:lpstr>Similarities in F2F &amp; Blended</vt:lpstr>
      <vt:lpstr>So Why F2F verses Blended?</vt:lpstr>
      <vt:lpstr>Differences in W1 &amp; W2</vt:lpstr>
      <vt:lpstr>Differences in W1 &amp; W2</vt:lpstr>
      <vt:lpstr>Difficulties / Solutions in W2</vt:lpstr>
      <vt:lpstr>Difficulties / Solutions in W2</vt:lpstr>
      <vt:lpstr>Improvements for W2</vt:lpstr>
      <vt:lpstr>Future for a Blended Approach in Chemistry?</vt:lpstr>
      <vt:lpstr>Critical Success List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General, Organic, and Biochemistry   A Blended Approach</dc:title>
  <dc:creator>Joel Moden</dc:creator>
  <cp:lastModifiedBy>Joel Moden</cp:lastModifiedBy>
  <cp:revision>26</cp:revision>
  <dcterms:created xsi:type="dcterms:W3CDTF">2011-05-17T19:47:31Z</dcterms:created>
  <dcterms:modified xsi:type="dcterms:W3CDTF">2011-05-19T22:07:22Z</dcterms:modified>
</cp:coreProperties>
</file>